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61" r:id="rId3"/>
    <p:sldId id="262" r:id="rId4"/>
    <p:sldId id="302" r:id="rId5"/>
    <p:sldId id="310" r:id="rId6"/>
    <p:sldId id="312" r:id="rId7"/>
    <p:sldId id="313" r:id="rId8"/>
    <p:sldId id="315" r:id="rId9"/>
    <p:sldId id="259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55B"/>
    <a:srgbClr val="005178"/>
    <a:srgbClr val="A70738"/>
    <a:srgbClr val="1EC8FF"/>
    <a:srgbClr val="F8F3C2"/>
    <a:srgbClr val="F7E1C8"/>
    <a:srgbClr val="5C77AD"/>
    <a:srgbClr val="BC7870"/>
    <a:srgbClr val="98524E"/>
    <a:srgbClr val="A87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DDE6A-60CA-4B8E-AFA3-4B1DF3981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5A44DC-3D13-4788-97C4-3D65AC469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2CB297-763C-4467-AE43-30003566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54715F-FB9B-491B-A785-A42E4CA7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7FB787-112F-456A-9603-872DC30B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95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6D955-8818-47C2-9C83-CBD841A2E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69B030-3B20-4769-ABBE-9D19A6AD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1DD1CA-D5FF-4555-8E3C-DA4B2FB1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087A75-950C-4CA0-9015-BAF9BE03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5B1AA5-A890-4D6C-A081-E64E803C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65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A0884A-EA41-4F5C-85EC-E0BCDA753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840FE5-E3DF-469E-BA80-CA041E0CC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FA0AE9-2826-4751-AF06-07C192AF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041D63-4080-4232-BA52-B6E7E4EF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733E7E-6807-46D7-89BC-EDA1E201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57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BAB98-1B22-4277-9007-ACFE5DFB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E729CC-BFAA-4509-A4D3-BA0BAC308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17332-924F-47ED-882D-8AD372455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7D01EC-0948-4406-8375-104C15DF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ECAAA1-5D1C-4E7A-A05E-D3782AA2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45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8681E-E7F2-4648-AA54-67A76394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085CB5-A253-4AA5-A2F8-19FD81166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D8CADB-8B3F-4804-B127-48984325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BAEE77-84E8-4C95-ADF3-807B5140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84FA66-D322-4A1C-B844-37AF0658A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6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BC000-2643-4923-96CB-D24650D3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88432A-2FF3-4974-B9E5-D0E66BDE0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5A285A-5749-4387-9512-590A3BDB1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756064-C820-4915-BC92-95A8FA89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939F99-E575-4EB3-8512-1746B935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314095-B68C-43AF-AAA0-6AC6E8E6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85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58CE5-0506-4727-8E39-B7494A89D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6F2CC1-E502-429D-8EBF-C97392190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6C66BE-8D83-4788-9428-DE99337A6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51F972D-69B6-453D-B86E-BAF994BEA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F870C4-38EB-475B-AFDE-35C6E43E5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3CDCFBB-4E32-490C-B92F-9A40DE34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9BC61-25E4-449B-800E-AB6B1638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6967646-DF9D-43FF-B5A2-B30D53E0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57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6DF67-C930-4C75-887A-AB2F592DE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3933C39-E6DC-4F5A-BC99-02EF294D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6803EC7-0D57-430E-925F-1BD3DD78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BD69FB4-6481-439A-B00A-B3D6A07C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02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4EA853-F25C-49F6-B506-9FEEC2CA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512F6A-3820-4BD9-B961-AEED16E5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EE5F8BC-C262-40A7-B0F2-362A0B377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31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4F465-2ED9-4A09-998F-38522BF4B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7CDF74-D9AD-43D4-97AC-B00BA762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96724D-274B-4EDB-B980-86C5A453C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C5F3DD-B5A3-4F8E-91F9-A61DD139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ECCA87-0A8B-48CE-B4D7-82D7C653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8AECDB-A6FC-43F0-930B-0B7F7F2C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97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50C77-B136-4BD1-8138-558BB4F4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693E920-83F6-4956-A240-D3CD17760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A14AF7-493A-4FB4-8A45-04F10ABE0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A43901-4E3A-4B5F-9227-4591FA747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7081E1-B03E-4EF4-800D-2D68045F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6A7F21-A57F-464A-A180-C2352846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57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7381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F241F00-219B-4022-92E7-DF79CB44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9E5CBC-EAE3-4948-8D32-436A1BDB7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100A50-3063-4CE6-A15F-3FD8103A9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558F2-E642-4574-BC09-BBED2E80D430}" type="datetimeFigureOut">
              <a:rPr lang="pt-BR" smtClean="0"/>
              <a:t>27/03/2019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6D42F4-A2E7-4805-8239-1DD06F409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A134C3-09D1-4999-BEAF-32DA8F120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B8F8-C9D0-4728-8CAF-9D4E4F27F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5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NUMAPETOLEDO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11115-0F8E-4163-8816-1D596C6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NÚCLEO MARIA DA PENHA</a:t>
            </a:r>
            <a:b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</a:br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NUMAPE TOLEDO 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C54A96D-CE7A-46BA-A34E-88A05CDAE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13743"/>
            <a:ext cx="9144000" cy="4181475"/>
          </a:xfr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D11B2A3-4FBA-47DB-8067-200164EF5F24}"/>
              </a:ext>
            </a:extLst>
          </p:cNvPr>
          <p:cNvSpPr txBox="1"/>
          <p:nvPr/>
        </p:nvSpPr>
        <p:spPr>
          <a:xfrm>
            <a:off x="0" y="5695218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F055B"/>
                </a:solidFill>
                <a:latin typeface="Arial Black" panose="020B0A04020102020204" pitchFamily="34" charset="0"/>
              </a:rPr>
              <a:t>AÇÕES SOCIOEDUCATIVAS – ATENDIMENTO JURÍDICO – ATENDIMENTO SOCIAL </a:t>
            </a:r>
          </a:p>
          <a:p>
            <a:endParaRPr lang="pt-BR" sz="3000" dirty="0">
              <a:solidFill>
                <a:srgbClr val="0F055B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4EF2736-5565-4669-B0C9-B0E242B32D75}"/>
              </a:ext>
            </a:extLst>
          </p:cNvPr>
          <p:cNvSpPr txBox="1"/>
          <p:nvPr/>
        </p:nvSpPr>
        <p:spPr>
          <a:xfrm>
            <a:off x="0" y="612610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F055B"/>
                </a:solidFill>
                <a:latin typeface="Arial Black" panose="020B0A04020102020204" pitchFamily="34" charset="0"/>
              </a:rPr>
              <a:t>PREVENÇÃO E ENFRENTAMENTO DA VIOLÊNCIA DE GÊNERO, DOMÉSTICA E INTRAFAMILIAR</a:t>
            </a:r>
            <a:endParaRPr lang="pt-BR" sz="3000" dirty="0">
              <a:solidFill>
                <a:srgbClr val="0F055B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52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B3240C0-7A67-41F1-A9DF-26636A1660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0415" t="-24120" r="-1" b="-1"/>
          <a:stretch/>
        </p:blipFill>
        <p:spPr>
          <a:xfrm>
            <a:off x="7456227" y="4764918"/>
            <a:ext cx="4735773" cy="2093082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94CA3C-6BB3-4B00-B00C-0EECCBE9A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18615"/>
            <a:ext cx="12192000" cy="5131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/>
              <a:t>A VIOLÊNCIA E DOMINAÇÃO DO ASSÉDIO É SUSTENTADA PELO SILÊNCIO. </a:t>
            </a:r>
          </a:p>
          <a:p>
            <a:pPr marL="0" indent="0" algn="just">
              <a:buNone/>
            </a:pPr>
            <a:r>
              <a:rPr lang="pt-BR" sz="3000" dirty="0"/>
              <a:t>ROMPER O SILÊNCIO E NÃO FAZÊ-LO SOZINHA/O É UMA FORMA DE PROTEGER AQUELES QUE FORAM AGREDIDOS. </a:t>
            </a:r>
          </a:p>
          <a:p>
            <a:pPr marL="0" indent="0" algn="just">
              <a:buNone/>
            </a:pPr>
            <a:r>
              <a:rPr lang="pt-BR" sz="3000" dirty="0"/>
              <a:t>ENFRENTAR O ASSÉDIO FAZ PARTE DE ALGO MUITO MAIOR, QUE É ENFRENTAR AS DESIGUALDADES DE GÊNERO. </a:t>
            </a:r>
          </a:p>
          <a:p>
            <a:pPr marL="0" indent="0" algn="just">
              <a:buNone/>
            </a:pPr>
            <a:r>
              <a:rPr lang="pt-BR" sz="3000" dirty="0"/>
              <a:t>A CAMPANHA #METOO É UM EXEMPLO DE COMO AS MULHERES ESTÃO ORGANIZADAS PARA COMBATER O ASSÉDIO QUE POR MUITO TEMPO FOI NATURALIZADO. </a:t>
            </a:r>
          </a:p>
          <a:p>
            <a:pPr marL="0" indent="0" algn="just">
              <a:buNone/>
            </a:pPr>
            <a:r>
              <a:rPr lang="pt-BR" sz="3000" dirty="0"/>
              <a:t>O ASSÉDIO É UM PROBLEMA DE TODOS E TODAS.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C1B56E0-F217-486D-A247-F7ECD3C21D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0415" t="-24120" r="-1" b="-1"/>
          <a:stretch/>
        </p:blipFill>
        <p:spPr>
          <a:xfrm>
            <a:off x="-1351127" y="4764918"/>
            <a:ext cx="4735773" cy="209308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5FCC975-215A-4576-88E3-8912B33F0F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0415" t="-24120" r="-1" b="-1"/>
          <a:stretch/>
        </p:blipFill>
        <p:spPr>
          <a:xfrm>
            <a:off x="2008497" y="4764918"/>
            <a:ext cx="4735773" cy="209308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F07F75C-10DD-4597-A41B-79E2F47000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40415" t="-24120" r="-1" b="-1"/>
          <a:stretch/>
        </p:blipFill>
        <p:spPr>
          <a:xfrm>
            <a:off x="5368121" y="4764918"/>
            <a:ext cx="4735773" cy="209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4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F6145-523C-40AB-9C3E-C251828AA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28048"/>
            <a:ext cx="12192000" cy="2008740"/>
          </a:xfrm>
        </p:spPr>
        <p:txBody>
          <a:bodyPr>
            <a:noAutofit/>
          </a:bodyPr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ASSÉDIO MORAL E SEXUAL </a:t>
            </a:r>
            <a:b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</a:br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CONSEQUÊNCIAS CIVEIS E CRIMINAIS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C6B6E8D-CDE6-43FB-9BE6-87FA08716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94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BB360-3AF1-4034-AB72-ED687C400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O QUE É O ASSÉDIO MORAL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ED0288-94E4-42AE-80E6-7383186C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91" y="1974574"/>
            <a:ext cx="10850217" cy="5010772"/>
          </a:xfrm>
        </p:spPr>
        <p:txBody>
          <a:bodyPr/>
          <a:lstStyle/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É A REPETIÇÃO DELIBERADA DE GESTOS, PALAVRAS OU COMPORTAMENTOS DE NATUREZA PSICOLÓGICAS, OS QUAIS EXPÕEM A PESSOA A SITUAÇÕES HUMILHANTES E CONSTRANGEDORAS, CAPAZES DE LHES CAUSAR OFENSA À PERSONALIDADE, À DIGNIDADE OU À INTEGRIDADE PSÍQUICA OU FÍSICA, COM O OBJETIVO DE EXCLUÍ-LO DAS SUAS FUNÇÕES OU DE DETERIORAR O AMBIENTE QUE OCUPAM. </a:t>
            </a:r>
          </a:p>
          <a:p>
            <a:pPr algn="just"/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REQUISITOS: HABITUALIDADE E INTENCIONALIDADE.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8017603-A3DD-4D4F-822C-FAEFA4BA2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42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A1171-390D-4E09-8ACE-F196FED1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EXEMPLOS COMUNS DE ASSÉDIO MORAL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A067EF-8920-488E-8BFE-426436111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878634"/>
            <a:ext cx="11317356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SONEGAR INFORMAÇÕES ÚTEIS PARA A REALIZAÇÃO DE SUAS TAREFAS OU INDUZI-LOS A ERRO;</a:t>
            </a:r>
          </a:p>
          <a:p>
            <a:pPr algn="just"/>
            <a:r>
              <a:rPr lang="pt-BR" dirty="0"/>
              <a:t>CONTESTAR SISTEMATICAMENTE TODAS AS SUAS DECISÕES E CRITICAR O SEU TRABALHO DE MODO EXAGERADO OU INJUSTO;</a:t>
            </a:r>
          </a:p>
          <a:p>
            <a:pPr algn="just"/>
            <a:r>
              <a:rPr lang="pt-BR" dirty="0"/>
              <a:t>AGREDIR VERBALMENTE, DIRIGIR GESTOS DE DESPREZO, ALTERAR O TOM DE VOZ OU AMEAÇAR COM OUTRAS FORMAS DE VIOLÊNCIA FÍSICA;</a:t>
            </a:r>
          </a:p>
          <a:p>
            <a:pPr algn="just"/>
            <a:r>
              <a:rPr lang="pt-BR" dirty="0"/>
              <a:t>CRITICAR A VIDA PRIVADA, AS PREFERÊNCIAS PESSOAIS OU AS CONVICÇÕES DO(A) ASSEDIADO(A);</a:t>
            </a:r>
          </a:p>
          <a:p>
            <a:pPr algn="just"/>
            <a:r>
              <a:rPr lang="pt-BR" dirty="0"/>
              <a:t>DESCONSIDERAR PROBLEMAS DE SAÚDE OU RECOMENDAÇÕES MÉDICAS;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DFF0B4A-BE85-45DE-9AE4-9059F22FB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9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87EFC-388C-44B9-9600-E8A1787E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PERFIL DO ASSEDIADOR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057B82-6EEF-44EC-902C-4E5D70A5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Calibri (Corpo)"/>
              </a:rPr>
              <a:t>EM REGRA, É AUTORITÁRIO, MANIPULADOR E ABUSA DO PODER CONFERIDO EM RAZÃO DO CARGO, EMPREGO OU FUNÇÃO. </a:t>
            </a:r>
          </a:p>
          <a:p>
            <a:pPr algn="just"/>
            <a:r>
              <a:rPr lang="pt-BR" dirty="0">
                <a:latin typeface="Calibri (Corpo)"/>
              </a:rPr>
              <a:t>O ASSEDIADOR SATISFAZ-SE COM O REBAIXAMENTO DE OUTRAS PESSOAS, É ARROGANTE, DESMOTIVADOR E TEM NECESSIDADE DE DEMONSTRAR PODER. </a:t>
            </a:r>
          </a:p>
          <a:p>
            <a:pPr algn="just"/>
            <a:r>
              <a:rPr lang="pt-BR" dirty="0">
                <a:latin typeface="Calibri (Corpo)"/>
              </a:rPr>
              <a:t>NÃO COSTUMA ASSUMIR RESPONSABILIDADE, RECONHECER SUAS FALHAS E VALORIZAR O TRABALHO DOS DEMAIS. 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AF7F6E5-D0C7-42F8-9DBD-BE68E0D72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74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65D7F-8013-4F84-92B4-B733965BF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8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PERFIL DO ASSEDIADO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1597F3-890B-4706-8A56-8A51BF446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74" y="1470991"/>
            <a:ext cx="10757452" cy="4639711"/>
          </a:xfrm>
        </p:spPr>
        <p:txBody>
          <a:bodyPr/>
          <a:lstStyle/>
          <a:p>
            <a:pPr algn="just"/>
            <a:r>
              <a:rPr lang="pt-BR" dirty="0"/>
              <a:t>EM REGRA, O ALVO DO ASSÉDIO, APRESENTA QUALIDADES COMPATÍVEIS COM AS EXIGÊNCIAS REQUERIDAS E PORTANTO, SEUS MÉRITOS PROFISSIONAIS E PESSOAS PROVOCAM INSEGURANÇA E RIVALIDADE ENTRE SEUS SUPERIORES E COLEGAS, O QUE CONTRIBUI PARA A PRÁTICA DO ASSÉDIO MORAL.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AS MULHER SÃO AS PRINCIPAIS ATINGIDAS. SEGUNDO PESQUISA REALIZADA POR MARGARIDA BARRETO, PESQUISADORA DA PUC SP, 65% DAS ENTREVISTADAS RELATAM ATOS DE VIOLÊNCIA PSICOLÓGICA, CONTRA 29% DE HOMENS. 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71A61A2-957C-4653-89CB-551BE2CDF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052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238C4-26C6-4EEF-A9F4-9054249C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QUAIS SÃO OS DANOS CAUSADOS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32F272-C77F-49BB-BAEF-2FF615B08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61" y="1590261"/>
            <a:ext cx="10916478" cy="4586702"/>
          </a:xfrm>
        </p:spPr>
        <p:txBody>
          <a:bodyPr/>
          <a:lstStyle/>
          <a:p>
            <a:pPr algn="just"/>
            <a:r>
              <a:rPr lang="pt-BR" dirty="0"/>
              <a:t>PSICOLÓGICOS: CULPA, VERGONHA, REJEIÇÃO, TRISTEZA, INFERIORIDADE E BAIXA AUTOESTIMA, IRRITAÇÃO CONSTANTE.</a:t>
            </a:r>
          </a:p>
          <a:p>
            <a:pPr algn="just"/>
            <a:r>
              <a:rPr lang="pt-BR" dirty="0"/>
              <a:t>FÍSICOS: DISTÚRBIOS DIGESTIVOS, HIPERTENSÃO, PALPITAÇÕES, TREMORES, DORES GENERALIZADAS, ALTERAÇÕES DA LIBIDO, AGRAVAMENTO DE DOENÇAS PRÉ-EXISTENTES, ALTERAÇÕES NO SONO.</a:t>
            </a:r>
          </a:p>
          <a:p>
            <a:pPr algn="just"/>
            <a:r>
              <a:rPr lang="pt-BR" dirty="0"/>
              <a:t>SOCIAIS: DIMINUIÇÃO DA CAPACIDADE DE FAZER NOVAS AMIZADES, RETRAIMENTO NAS RELAÇÕES COM AMIGO.</a:t>
            </a:r>
          </a:p>
          <a:p>
            <a:pPr algn="just"/>
            <a:r>
              <a:rPr lang="pt-BR" dirty="0"/>
              <a:t>PROFISSIONAIS: REDUÇÃO DA CAPACIDADE DE CONCENTRAÇÃO E DA PRODUTIVIDADE, ERROS NO CUMPRIMENTO DAS TAREFAS.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7838DB-3DD1-45AC-BEA0-042D8877A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53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1A8DA-460A-4423-B7FC-01D50968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RESPONSABILIZAÇÃO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A8FF22-4A46-4EB6-B662-B950FC9BA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NÃO EXISTE LEI ESPECÍFICA EM ÂMBITO FEDERAL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QUEM ASSEDIA PODERÁ SER RESPONSABILIZADO:</a:t>
            </a:r>
          </a:p>
          <a:p>
            <a:pPr algn="just"/>
            <a:r>
              <a:rPr lang="pt-BR" dirty="0"/>
              <a:t> NAS ESFERAS ADMINISTRATIVAS (INFRAÇÃO DISCIPLINAR);</a:t>
            </a:r>
          </a:p>
          <a:p>
            <a:pPr algn="just"/>
            <a:r>
              <a:rPr lang="pt-BR" dirty="0"/>
              <a:t> TRABALHISTA (ART. 482 E 483 DA CLT);</a:t>
            </a:r>
          </a:p>
          <a:p>
            <a:pPr algn="just"/>
            <a:r>
              <a:rPr lang="pt-BR" dirty="0"/>
              <a:t>CIVIL (DANO MORAL E MATERIAL);</a:t>
            </a:r>
          </a:p>
          <a:p>
            <a:pPr algn="just"/>
            <a:r>
              <a:rPr lang="pt-BR" dirty="0"/>
              <a:t> CRIMINAL (CRIME DE LESÃO CORPORAL, CONTRA A HONRA, CRIMES DE RACISMO).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8779950-12E5-46F1-8B8A-54C85CBC7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6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ACDB2-1428-40FC-AB35-27767F32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ASSÉDIO SEXUAL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563717-7A7F-4DF7-9537-8899DE5CF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126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O ASSÉDIO SEXUAL CARACTERIZA-SE POR CONSTRANGER ALGUÉM, MEDIANTE PALAVRAS, GESTOS OU ATOS, COM FIM DE OBTER VANTAGEM OU FAVORECIMENTO SEXUAL, PREVALENCENDO-SE O DA SUA CONDIÇÃO DE SUPERIOR HIERÁRQUICO OU ASCENDÊNCIA INERENTE AO EXERCÍCIO DE CARGO, EMPREGO OU FUNÇÃO. (ART. 216-A DO CÓDIGO PENAL)</a:t>
            </a:r>
          </a:p>
          <a:p>
            <a:pPr algn="just"/>
            <a:r>
              <a:rPr lang="pt-BR" dirty="0"/>
              <a:t>EXISTE, PORTANTO, UMA FINALIDADE DE NATUREZA SEXUAL PARA OS ATOS DE PERSEGUIÇÃO E IMPORTUNAÇÃO.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C71F8D7-5C38-45E0-906F-132F0CE04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58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AF458-D244-4C2F-BAC7-6D45CDC63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333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EXEMPLOS DE ASSÉDIO SEXUAL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63B93D-0D5D-47B9-B4F0-87C1CBE4F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567855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NARRAÇÃO DE PIADAS OU USO DE EXPRESSÕES DE CONTEÚDO SEXUAL;</a:t>
            </a:r>
          </a:p>
          <a:p>
            <a:pPr algn="just"/>
            <a:r>
              <a:rPr lang="pt-BR" dirty="0"/>
              <a:t> CONTATO FÍSICO NÃO DESEJADO; </a:t>
            </a:r>
          </a:p>
          <a:p>
            <a:pPr algn="just"/>
            <a:r>
              <a:rPr lang="pt-BR" dirty="0"/>
              <a:t>SOLICITAÇÃO DE FAVORES SEXUAIS; </a:t>
            </a:r>
          </a:p>
          <a:p>
            <a:pPr algn="just"/>
            <a:r>
              <a:rPr lang="pt-BR" dirty="0"/>
              <a:t>CONVITES IMPERTINENTES; </a:t>
            </a:r>
          </a:p>
          <a:p>
            <a:pPr algn="just"/>
            <a:r>
              <a:rPr lang="pt-BR" dirty="0"/>
              <a:t>PRESSÃO PARA PARTICIPAR DE “ENCONTROS” E SAÍDAS; </a:t>
            </a:r>
          </a:p>
          <a:p>
            <a:pPr algn="just"/>
            <a:r>
              <a:rPr lang="pt-BR" dirty="0"/>
              <a:t>EXIBICIONISMO; </a:t>
            </a:r>
          </a:p>
          <a:p>
            <a:pPr algn="just"/>
            <a:r>
              <a:rPr lang="pt-BR" dirty="0"/>
              <a:t>CRIAÇÃO DE UM “AMBIENTE PORNOGRÁFICO”: INSINUAÇÕES, EXPLÍCITAS OU VELADAS; </a:t>
            </a:r>
          </a:p>
          <a:p>
            <a:pPr algn="just"/>
            <a:r>
              <a:rPr lang="pt-BR" dirty="0"/>
              <a:t>GESTOS OU PALAVRAS, ESCRITAS OU FALADAS; </a:t>
            </a:r>
          </a:p>
          <a:p>
            <a:pPr algn="just"/>
            <a:r>
              <a:rPr lang="pt-BR" dirty="0"/>
              <a:t>PROMESSAS DE TRATAMENTO DIFERENCIADO; </a:t>
            </a:r>
          </a:p>
          <a:p>
            <a:pPr algn="just"/>
            <a:r>
              <a:rPr lang="pt-BR" dirty="0"/>
              <a:t>CHANTAGEM PARA PERMANÊNCIA OU PROMOÇÃO NO EMPREGO; </a:t>
            </a:r>
          </a:p>
          <a:p>
            <a:pPr algn="just"/>
            <a:r>
              <a:rPr lang="pt-BR" dirty="0"/>
              <a:t>AMEAÇAS, VELADAS OU EXPLÍCITAS, DE REPRESÁLIAS, COMO A DE PERDER O EMPREGO; </a:t>
            </a:r>
          </a:p>
          <a:p>
            <a:pPr algn="just"/>
            <a:r>
              <a:rPr lang="pt-BR" dirty="0"/>
              <a:t>PERTURBAÇÃO, OFENSA; </a:t>
            </a:r>
          </a:p>
          <a:p>
            <a:pPr algn="just"/>
            <a:r>
              <a:rPr lang="pt-BR" dirty="0"/>
              <a:t>CONVERSAS INDESEJÁVEIS SOBRE SEXO;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8CE8B7D-3215-4B47-A453-ED68F4576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1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ixa de Texto 73">
            <a:extLst>
              <a:ext uri="{FF2B5EF4-FFF2-40B4-BE49-F238E27FC236}">
                <a16:creationId xmlns:a16="http://schemas.microsoft.com/office/drawing/2014/main" id="{FF6D3078-BF15-4185-922B-96E5BED823C8}"/>
              </a:ext>
            </a:extLst>
          </p:cNvPr>
          <p:cNvSpPr txBox="1"/>
          <p:nvPr/>
        </p:nvSpPr>
        <p:spPr>
          <a:xfrm>
            <a:off x="0" y="0"/>
            <a:ext cx="12192000" cy="1510748"/>
          </a:xfrm>
          <a:prstGeom prst="rect">
            <a:avLst/>
          </a:prstGeom>
          <a:solidFill>
            <a:srgbClr val="FFC000"/>
          </a:solidFill>
          <a:ln w="57150">
            <a:solidFill>
              <a:srgbClr val="FFC000"/>
            </a:solidFill>
            <a:prstDash val="sysDot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552579"/>
              </a:solidFill>
              <a:effectLst/>
              <a:uLnTx/>
              <a:uFillTx/>
              <a:latin typeface="Clarendon Blk BT" panose="02040905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552579"/>
                </a:solidFill>
                <a:effectLst/>
                <a:uLnTx/>
                <a:uFillTx/>
                <a:latin typeface="Clarendon Blk BT" panose="02040905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Núcleo Maria da Penha – NUMAPE Toledo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44AB76-16C2-4C3E-9A01-EDD84AFFA32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196"/>
          <a:stretch/>
        </p:blipFill>
        <p:spPr bwMode="auto">
          <a:xfrm flipH="1">
            <a:off x="-1" y="371061"/>
            <a:ext cx="1722783" cy="1139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5752ABB-372B-491B-ABF3-E1F079C9F08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39"/>
          <a:stretch/>
        </p:blipFill>
        <p:spPr bwMode="auto">
          <a:xfrm>
            <a:off x="10734261" y="371061"/>
            <a:ext cx="1457739" cy="1139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71A6C852-4E78-42DB-A348-DC8A8869C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C8B4C60-667F-4037-93F2-8DEECF7AAABB}"/>
              </a:ext>
            </a:extLst>
          </p:cNvPr>
          <p:cNvSpPr txBox="1"/>
          <p:nvPr/>
        </p:nvSpPr>
        <p:spPr>
          <a:xfrm>
            <a:off x="854353" y="1510748"/>
            <a:ext cx="10483294" cy="5020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Equipe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Numape</a:t>
            </a: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pt-BR" sz="2400" dirty="0">
              <a:solidFill>
                <a:srgbClr val="0F055B"/>
              </a:solidFill>
              <a:latin typeface="Arial Black" panose="020B0A040201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Coordenadora: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Zelimar</a:t>
            </a: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Bidarra</a:t>
            </a:r>
            <a:endParaRPr lang="pt-BR" sz="2400" dirty="0">
              <a:solidFill>
                <a:srgbClr val="0F055B"/>
              </a:solidFill>
              <a:latin typeface="Arial Black" panose="020B0A040201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Professora Orientadora (Direito): Fabiane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Grando</a:t>
            </a:r>
            <a:endParaRPr lang="pt-BR" sz="2400" dirty="0">
              <a:solidFill>
                <a:srgbClr val="0F055B"/>
              </a:solidFill>
              <a:latin typeface="Arial Black" panose="020B0A040201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Advogado: Gustavo Zonta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Assistente Social: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Villian</a:t>
            </a: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Veiss</a:t>
            </a:r>
            <a:endParaRPr lang="pt-BR" sz="2400" dirty="0">
              <a:solidFill>
                <a:srgbClr val="0F055B"/>
              </a:solidFill>
              <a:latin typeface="Arial Black" panose="020B0A040201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Cientista Social: Camila Alves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Estagiário de Direito: Victor Hugo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F055B"/>
                </a:solidFill>
                <a:latin typeface="Arial Black" panose="020B0A04020102020204" pitchFamily="34" charset="0"/>
              </a:rPr>
              <a:t>Estagiária de Serviço Social: Katiane </a:t>
            </a:r>
            <a:r>
              <a:rPr lang="pt-BR" sz="2400" dirty="0" err="1">
                <a:solidFill>
                  <a:srgbClr val="0F055B"/>
                </a:solidFill>
                <a:latin typeface="Arial Black" panose="020B0A04020102020204" pitchFamily="34" charset="0"/>
              </a:rPr>
              <a:t>Freytag</a:t>
            </a:r>
            <a:endParaRPr lang="pt-BR" sz="2400" dirty="0">
              <a:solidFill>
                <a:srgbClr val="0F055B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484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9E43F-71CC-4DAB-8F50-C95CE5E7F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QUEM ASSEDIA E QUEM É O ASSEDIADO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32F3BB-19F2-4FDF-9B6E-15B211791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ASSÉDIO PODE PARTIR TANTO DE HOMENS QUANTO DE MULHERES. ENTRETANTO, AS CONDIÇÕES SOCIO-HISTÓRICAS APONTAM OS HOMENS COMO AQUELES QUE MAIS PRATICAM O ASSÉDIO. </a:t>
            </a:r>
          </a:p>
          <a:p>
            <a:pPr marL="0" indent="0" algn="just">
              <a:buNone/>
            </a:pPr>
            <a:r>
              <a:rPr lang="pt-BR" dirty="0"/>
              <a:t>FORMAS DE ASSÉDIO:</a:t>
            </a:r>
          </a:p>
          <a:p>
            <a:pPr marL="0" indent="0" algn="just">
              <a:buNone/>
            </a:pPr>
            <a:r>
              <a:rPr lang="pt-BR" dirty="0"/>
              <a:t>VERTICAL </a:t>
            </a:r>
          </a:p>
          <a:p>
            <a:pPr marL="0" indent="0" algn="just">
              <a:buNone/>
            </a:pPr>
            <a:r>
              <a:rPr lang="pt-BR" dirty="0"/>
              <a:t>HORIZONTAL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7367FE6-06AB-483E-83D6-ADCABA80A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52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F3DDF-C76F-42F1-BA7A-7F6D34C8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671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ROMPA O SILÊNCIO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8A0295-45F0-4D88-AA9D-A8585545D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139688"/>
            <a:ext cx="11926956" cy="571831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DIGA NÃO AO ASSEDIADOR, AMPLIE E FORTALEÇA A REDE DE PROTEÇÃO. O ASSÉDIO SEXUAL COSTUMA OCORRER QUANDO ESTÃO PRESENTES SOMENTE A PESSOA QUE ASSEDIA E AQUELA QUE É A ASSEDIADA, O QUE DIFICULTA A OBTENÇÃO DE PROVAS. POR ISSO MESMO, É IMPORTANTE ROMPER O SILÊNCIO E TRAZER A PÚBLICO OS FATOS OCORRIDOS. ASSIM, </a:t>
            </a:r>
          </a:p>
          <a:p>
            <a:pPr marL="0" indent="0" algn="just">
              <a:buNone/>
            </a:pPr>
            <a:r>
              <a:rPr lang="pt-BR" dirty="0"/>
              <a:t>•CONTE O OCORRIDO PARA OS COLEGAS, AMIGOS E FAMILIARES. </a:t>
            </a:r>
          </a:p>
          <a:p>
            <a:pPr marL="0" indent="0" algn="just">
              <a:buNone/>
            </a:pPr>
            <a:r>
              <a:rPr lang="pt-BR" dirty="0"/>
              <a:t>•FAÇA O SEU RELATO TAMBÉM NA OUVIDORIA E NO SETOR DE RECURSOS HUMANOS. •REÚNA TODAS AS PROVAS POSSÍVEIS, TAIS COMO BILHETES, PRESENTES E TESTEMUNHAS. </a:t>
            </a:r>
          </a:p>
          <a:p>
            <a:pPr marL="0" indent="0" algn="just">
              <a:buNone/>
            </a:pPr>
            <a:r>
              <a:rPr lang="pt-BR" dirty="0"/>
              <a:t>•REGISTRE O CASO NA DELEGACIA DE ATENDIMENTO ESPECIAL À MULHER (DEAM) OU EM QUALQUER DELEGACIA COMUM. </a:t>
            </a:r>
          </a:p>
          <a:p>
            <a:pPr marL="0" indent="0" algn="just">
              <a:buNone/>
            </a:pPr>
            <a:r>
              <a:rPr lang="pt-BR" dirty="0"/>
              <a:t>•LIGUE 180 PARA FAZER A DENÚNCIA DO CASO OU COMUNIQUE O FATO A SEU SINDICATO, À DELEGACIA REGIONAL DO TRABALHO, AO MINISTÉRIO PÚBLICO DO TRABALHO OU A QUALQUER OUTRA ENTIDADE DE DEFESA DE DIREITOS HUMANOS.</a:t>
            </a:r>
          </a:p>
        </p:txBody>
      </p:sp>
    </p:spTree>
    <p:extLst>
      <p:ext uri="{BB962C8B-B14F-4D97-AF65-F5344CB8AC3E}">
        <p14:creationId xmlns:p14="http://schemas.microsoft.com/office/powerpoint/2010/main" val="2592842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6E5F961-4385-44B0-B6A8-CF8904CF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58" y="1318531"/>
            <a:ext cx="6005390" cy="422093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B18D1C8-A01B-4F7C-AA69-9F4CAB8E0101}"/>
              </a:ext>
            </a:extLst>
          </p:cNvPr>
          <p:cNvSpPr txBox="1"/>
          <p:nvPr/>
        </p:nvSpPr>
        <p:spPr>
          <a:xfrm>
            <a:off x="6575233" y="1582339"/>
            <a:ext cx="5234609" cy="3693319"/>
          </a:xfrm>
          <a:prstGeom prst="rect">
            <a:avLst/>
          </a:prstGeom>
          <a:noFill/>
          <a:ln w="38100">
            <a:solidFill>
              <a:srgbClr val="0F055B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NÚCLEO MARIA DA PENHA</a:t>
            </a:r>
          </a:p>
          <a:p>
            <a:pPr algn="ctr"/>
            <a:r>
              <a:rPr lang="pt-BR" b="1" dirty="0"/>
              <a:t>NUMAPE TOLEDO </a:t>
            </a:r>
          </a:p>
          <a:p>
            <a:pPr algn="ctr"/>
            <a:endParaRPr lang="pt-BR" dirty="0"/>
          </a:p>
          <a:p>
            <a:r>
              <a:rPr lang="pt-BR" b="1" dirty="0"/>
              <a:t>HORÁRIOS DE ATENDIMENTO: </a:t>
            </a:r>
          </a:p>
          <a:p>
            <a:pPr algn="ctr"/>
            <a:r>
              <a:rPr lang="pt-BR" b="1" dirty="0"/>
              <a:t>SEGUNDA À SEXTA-FEIRA</a:t>
            </a:r>
          </a:p>
          <a:p>
            <a:pPr algn="ctr"/>
            <a:r>
              <a:rPr lang="pt-BR" b="1" dirty="0"/>
              <a:t>08H – 12H // 13H – 17H </a:t>
            </a:r>
          </a:p>
          <a:p>
            <a:pPr algn="ctr"/>
            <a:r>
              <a:rPr lang="pt-BR" b="1" dirty="0"/>
              <a:t>ATENDIMENTO NOTURNO MEDIANTE AGENDAMENTO PRÉVIO.</a:t>
            </a:r>
          </a:p>
          <a:p>
            <a:endParaRPr lang="pt-BR" b="1" dirty="0"/>
          </a:p>
          <a:p>
            <a:r>
              <a:rPr lang="pt-BR" b="1" dirty="0"/>
              <a:t>CONTATO: </a:t>
            </a:r>
          </a:p>
          <a:p>
            <a:r>
              <a:rPr lang="pt-BR" b="1" dirty="0"/>
              <a:t>TELEFONE: 45 3379 4099</a:t>
            </a:r>
          </a:p>
          <a:p>
            <a:r>
              <a:rPr lang="pt-BR" b="1" dirty="0"/>
              <a:t>EMAIL: </a:t>
            </a:r>
            <a:r>
              <a:rPr lang="pt-BR" b="1" dirty="0">
                <a:hlinkClick r:id="rId3"/>
              </a:rPr>
              <a:t>NUMAPETOLEDO@GMAIL.COM</a:t>
            </a:r>
            <a:endParaRPr lang="pt-BR" b="1" dirty="0"/>
          </a:p>
          <a:p>
            <a:r>
              <a:rPr lang="pt-BR" b="1" dirty="0"/>
              <a:t>FACEBOOK: NUMAPE TOLEDO.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10FDBEF-120B-463E-8FAF-0A2D70CBF17E}"/>
              </a:ext>
            </a:extLst>
          </p:cNvPr>
          <p:cNvSpPr/>
          <p:nvPr/>
        </p:nvSpPr>
        <p:spPr>
          <a:xfrm>
            <a:off x="291547" y="5921990"/>
            <a:ext cx="11516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VOCÊ NÃO ESTÁ SOZINHA. ROMPA O SILÊNCIO E QUEBRE O CICLO DA VIOLÊNCIA. </a:t>
            </a:r>
          </a:p>
        </p:txBody>
      </p:sp>
    </p:spTree>
    <p:extLst>
      <p:ext uri="{BB962C8B-B14F-4D97-AF65-F5344CB8AC3E}">
        <p14:creationId xmlns:p14="http://schemas.microsoft.com/office/powerpoint/2010/main" val="249903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ixa de Texto 73">
            <a:extLst>
              <a:ext uri="{FF2B5EF4-FFF2-40B4-BE49-F238E27FC236}">
                <a16:creationId xmlns:a16="http://schemas.microsoft.com/office/drawing/2014/main" id="{FF6D3078-BF15-4185-922B-96E5BED823C8}"/>
              </a:ext>
            </a:extLst>
          </p:cNvPr>
          <p:cNvSpPr txBox="1"/>
          <p:nvPr/>
        </p:nvSpPr>
        <p:spPr>
          <a:xfrm>
            <a:off x="0" y="0"/>
            <a:ext cx="12192000" cy="1510748"/>
          </a:xfrm>
          <a:prstGeom prst="rect">
            <a:avLst/>
          </a:prstGeom>
          <a:solidFill>
            <a:srgbClr val="FFC000"/>
          </a:solidFill>
          <a:ln w="57150">
            <a:solidFill>
              <a:srgbClr val="FFC000"/>
            </a:solidFill>
            <a:prstDash val="sysDot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  <a:defRPr/>
            </a:pPr>
            <a:endParaRPr lang="pt-BR" sz="1400" dirty="0">
              <a:solidFill>
                <a:srgbClr val="552579"/>
              </a:solidFill>
              <a:latin typeface="Clarendon Blk BT" panose="02040905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pt-BR" sz="2800" dirty="0">
                <a:solidFill>
                  <a:srgbClr val="552579"/>
                </a:solidFill>
                <a:latin typeface="Clarendon Blk BT" panose="02040905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Núcleo Maria da Penha – NUMAPE Toledo</a:t>
            </a:r>
            <a:endParaRPr lang="pt-B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44AB76-16C2-4C3E-9A01-EDD84AFFA32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196"/>
          <a:stretch/>
        </p:blipFill>
        <p:spPr bwMode="auto">
          <a:xfrm flipH="1">
            <a:off x="-1" y="371061"/>
            <a:ext cx="1722783" cy="1139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5752ABB-372B-491B-ABF3-E1F079C9F08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39"/>
          <a:stretch/>
        </p:blipFill>
        <p:spPr bwMode="auto">
          <a:xfrm>
            <a:off x="10734261" y="371061"/>
            <a:ext cx="1457739" cy="1139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71A6C852-4E78-42DB-A348-DC8A8869C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B9C5510D-2B0C-41FB-9D3D-9B30FC4035AD}"/>
              </a:ext>
            </a:extLst>
          </p:cNvPr>
          <p:cNvSpPr/>
          <p:nvPr/>
        </p:nvSpPr>
        <p:spPr>
          <a:xfrm>
            <a:off x="921026" y="1654847"/>
            <a:ext cx="1060173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solidFill>
                  <a:srgbClr val="005178"/>
                </a:solidFill>
                <a:latin typeface="Arial Black" panose="020B0A04020102020204" pitchFamily="34" charset="0"/>
              </a:rPr>
              <a:t>HORÁRIOS DE ATENDIMENTO</a:t>
            </a:r>
          </a:p>
          <a:p>
            <a:pPr algn="ctr"/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Segunda à sexta:   08h – 12h / 13h– 17h</a:t>
            </a:r>
          </a:p>
          <a:p>
            <a:pPr algn="ctr"/>
            <a:r>
              <a:rPr lang="pt-BR" sz="2800" dirty="0">
                <a:solidFill>
                  <a:srgbClr val="005178"/>
                </a:solidFill>
                <a:latin typeface="Arial Black" panose="020B0A04020102020204" pitchFamily="34" charset="0"/>
              </a:rPr>
              <a:t>Atendimento noturno:</a:t>
            </a:r>
          </a:p>
          <a:p>
            <a:pPr algn="ctr"/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Mediante agendamento pelo telefone</a:t>
            </a:r>
          </a:p>
          <a:p>
            <a:endParaRPr lang="pt-BR" sz="2800" dirty="0">
              <a:latin typeface="Arial Black" panose="020B0A04020102020204" pitchFamily="34" charset="0"/>
            </a:endParaRPr>
          </a:p>
          <a:p>
            <a:pPr algn="ctr"/>
            <a:r>
              <a:rPr lang="pt-BR" sz="2800" dirty="0">
                <a:solidFill>
                  <a:srgbClr val="005178"/>
                </a:solidFill>
                <a:latin typeface="Arial Black" panose="020B0A04020102020204" pitchFamily="34" charset="0"/>
              </a:rPr>
              <a:t>FALE CONOSCO</a:t>
            </a:r>
          </a:p>
          <a:p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Telefone: (45) 3379-4099 Facebook: </a:t>
            </a:r>
            <a:r>
              <a:rPr lang="pt-BR" sz="2800" dirty="0" err="1">
                <a:solidFill>
                  <a:srgbClr val="0F055B"/>
                </a:solidFill>
                <a:latin typeface="Arial Black" panose="020B0A04020102020204" pitchFamily="34" charset="0"/>
              </a:rPr>
              <a:t>Numape</a:t>
            </a:r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 Toledo </a:t>
            </a:r>
          </a:p>
          <a:p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E-mail: numapetoledo@gmail.com</a:t>
            </a:r>
          </a:p>
          <a:p>
            <a:r>
              <a:rPr lang="pt-BR" sz="2800" dirty="0">
                <a:solidFill>
                  <a:srgbClr val="0F055B"/>
                </a:solidFill>
                <a:latin typeface="Arial Black" panose="020B0A04020102020204" pitchFamily="34" charset="0"/>
              </a:rPr>
              <a:t>Endereço: Rua da Faculdade, 645 Jd. La Salle, Toledo – PR. Bloco A. Universidade Estadual do Oeste do Paraná</a:t>
            </a:r>
          </a:p>
        </p:txBody>
      </p:sp>
    </p:spTree>
    <p:extLst>
      <p:ext uri="{BB962C8B-B14F-4D97-AF65-F5344CB8AC3E}">
        <p14:creationId xmlns:p14="http://schemas.microsoft.com/office/powerpoint/2010/main" val="209439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07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53BBD5FC-EBD9-4CFE-9520-A64ABF1FAAE5}"/>
              </a:ext>
            </a:extLst>
          </p:cNvPr>
          <p:cNvSpPr txBox="1"/>
          <p:nvPr/>
        </p:nvSpPr>
        <p:spPr>
          <a:xfrm>
            <a:off x="0" y="229330"/>
            <a:ext cx="12191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rgbClr val="0F055B"/>
                </a:solidFill>
                <a:latin typeface="Arial Black" panose="020B0A04020102020204" pitchFamily="34" charset="0"/>
              </a:rPr>
              <a:t>NÚCLEO MARIA DA PENHA – NUMAPE TOLEDO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6277267-1A6C-418B-9C1E-BC819AF25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296" y="2138289"/>
            <a:ext cx="9675408" cy="4719711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71A6C852-4E78-42DB-A348-DC8A8869C5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058" y="5475531"/>
            <a:ext cx="1882941" cy="1323439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1D3611-73F2-45C5-8F5F-0F13ED34E1FA}"/>
              </a:ext>
            </a:extLst>
          </p:cNvPr>
          <p:cNvSpPr txBox="1"/>
          <p:nvPr/>
        </p:nvSpPr>
        <p:spPr>
          <a:xfrm>
            <a:off x="-1" y="860272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rgbClr val="1EC8FF"/>
                </a:solidFill>
                <a:latin typeface="Arial Black" panose="020B0A04020102020204" pitchFamily="34" charset="0"/>
              </a:rPr>
              <a:t>AÇÕES PARA A CONSTRUÇÃO DA IGUALDADE E DO RESPEITO NO AMBIENTE UNIVERSITÁRIO</a:t>
            </a:r>
          </a:p>
        </p:txBody>
      </p:sp>
    </p:spTree>
    <p:extLst>
      <p:ext uri="{BB962C8B-B14F-4D97-AF65-F5344CB8AC3E}">
        <p14:creationId xmlns:p14="http://schemas.microsoft.com/office/powerpoint/2010/main" val="253109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D46A5-000E-443D-B35A-D81E1E7CC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586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O AMBIENTE UNIVERSITÁRIO E AS RELAÇÕES DE PODER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91C6BC-A267-43F1-8F40-57F10D35D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4428"/>
            <a:ext cx="12192000" cy="4498077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A UNIVERSIDADE ESTÁ INSERIDA EM UM CONTEXTO SOCIAL E CULTURAL ESTRUTURADO PELAS DESIGUALDADES DE GÊNERO, CLASSE E RAÇA. 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O AMBIENTE UNIVERSITÁRIO É UM MICROCOSMO DE RELAÇÕES SOCIAIS ORGANIZADO A PARTIR DE RELAÇÕES HIERARQUICAS BEM DEMARCADAS. 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EXISTE UMA AUTOPROTEÇÃO DESTAS HIERARQUIAS, TODOS SE CONHECEM, TODOS QUEREM PRESERVAR SUAS PRÓPRIAS REPUTAÇÕES E DA UNIVERSIDADE.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18A1C87-0137-40FC-B0D0-E0EC01FB1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088" y="5844209"/>
            <a:ext cx="1358399" cy="9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F3C4F-5658-4351-9245-009D305C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261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COMO O ASSÉDIO SE MANIFESTA NESTE ESPAÇO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138AFA-63A7-4234-A632-58787D71F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4589"/>
            <a:ext cx="12192000" cy="4785139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O ASSÉDIO COMPREENDE COMPORTAMENTOS EXPRESSOS EM ATOS E PALAVRAS, QUE EXPÕEM A PESSOA À SITUAÇÕES HUMILHANTES E CONSTRANGEDORAS. 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O ASSÉDIO CAUSA OFENSA À PERSONALIDADE, À DIGNIDADE, À INTEGRIDADE PSÍQUICA OU FÍSICA DA PESSOA, COM O OBJETIVO DE EXCLUÍ-LA DAS SUAS FUNÇÕES OU DE DETERIORAR O AMBIENTE QUE OCUPA.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HABITUALIDADE E INTENCIONALIDADE.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4B488FE-32EA-4CDA-A78E-E34384F3D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088" y="5844209"/>
            <a:ext cx="1358399" cy="9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2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542A6-2A8A-494B-A061-01198220C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AS MANIFESTAÇÕES DO ASSÉDIO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A9EB77-1F98-44A1-8BA3-B2F1807B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265" y="1693103"/>
            <a:ext cx="10863470" cy="4351338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VERTICAL: QUE É MARCADO PELA DIFERENÇA DE POSIÇÃO HIERÁRQUICA (PODENDO SER POR SUPERIOR OU SUBORDINADO). 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HORIZONTAL: NÃO EXISTE RELAÇÃO HIERÁRQUICA. OCORRE ENTRE COLEGAS, SEM RELAÇÃO DE SUBORDINAÇÃO. </a:t>
            </a:r>
          </a:p>
          <a:p>
            <a:pPr marL="0" indent="0" algn="just">
              <a:buNone/>
            </a:pPr>
            <a:endParaRPr lang="pt-BR" sz="3000" dirty="0"/>
          </a:p>
          <a:p>
            <a:pPr algn="just"/>
            <a:r>
              <a:rPr lang="pt-BR" sz="3000" dirty="0"/>
              <a:t>MISTO: CONSISTE NA CUMULAÇÃO DE ASSÉDIO VERTICAL E HORIZONTAL, PORTANTO, A PESSOA É ASSEDIADA POR SUPERIOR E POR COLEGA DE TURMA.</a:t>
            </a:r>
          </a:p>
          <a:p>
            <a:pPr marL="0" indent="0" algn="just">
              <a:buNone/>
            </a:pPr>
            <a:endParaRPr lang="pt-BR" sz="3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E89FEC8-F577-49DB-9C5F-ED2B1EF03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088" y="5844209"/>
            <a:ext cx="1358399" cy="9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8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7E493-E2C7-4311-BC25-8291833D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365125"/>
            <a:ext cx="11330608" cy="1325563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0F055B"/>
                </a:solidFill>
                <a:latin typeface="Arial Black" panose="020B0A04020102020204" pitchFamily="34" charset="0"/>
              </a:rPr>
              <a:t>QUEM PRATICA E QUEM SOFRE O ASSÉDIO?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328897-09C2-46AB-99E6-B4ED6E5FD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2" y="1815548"/>
            <a:ext cx="12168808" cy="5347252"/>
          </a:xfrm>
        </p:spPr>
        <p:txBody>
          <a:bodyPr>
            <a:noAutofit/>
          </a:bodyPr>
          <a:lstStyle/>
          <a:p>
            <a:pPr algn="just"/>
            <a:r>
              <a:rPr lang="pt-BR" sz="3000" dirty="0"/>
              <a:t>O ASSEDIADOR É AQUELE QUE POSSUI MAIOR PODER NA RELAÇÃO ESTABELECIDA. ESSE PODER PODE SER EXPRESSO DE FORMA SÚTIL OU AUTORITÁRIA. </a:t>
            </a:r>
          </a:p>
          <a:p>
            <a:pPr algn="just"/>
            <a:r>
              <a:rPr lang="pt-BR" sz="3000" dirty="0"/>
              <a:t>O CONTEÚDO DO ASSÉDIO SE VALE DE ESTERIÓTIPOS E PRECONCEITOS PARA INTIMIDAR E CONSTRANGEDER AQUELE QUE É ASSEDIADO. </a:t>
            </a:r>
          </a:p>
          <a:p>
            <a:pPr algn="just"/>
            <a:r>
              <a:rPr lang="pt-BR" sz="3000" dirty="0"/>
              <a:t>O ASSÉDIO OCORRE EM FUNÇÃO DA MANUTENÇÃO DE UM PODER. COMO UMA FORMA DE ORGANIZAR OS ESPAÇOS A PARTIR DO RECONHECIMENTO QUE É DADO E QUE AUTORIZA QUE DETERMINADOS SUJEITOS FAÇAM PARTE DAQUELE LUGAR. ASSIM, MULHERES, PRETOS E BICHAS SÃO OS QUE MAIS SOFREM ASSÉDIO. UMA FORMA DE EXPRESSAR QUE O AMBIENTE UNIVERSITÁRIO NÃO PERTENCE A ESTES SUJEITOS. </a:t>
            </a:r>
          </a:p>
          <a:p>
            <a:pPr algn="just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479908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>
            <a:extLst>
              <a:ext uri="{FF2B5EF4-FFF2-40B4-BE49-F238E27FC236}">
                <a16:creationId xmlns:a16="http://schemas.microsoft.com/office/drawing/2014/main" id="{71A6C852-4E78-42DB-A348-DC8A8869C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3" y="5969989"/>
            <a:ext cx="1179444" cy="828981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B78AF79-77F6-4A6C-A4DB-AA4CD205EA2A}"/>
              </a:ext>
            </a:extLst>
          </p:cNvPr>
          <p:cNvSpPr/>
          <p:nvPr/>
        </p:nvSpPr>
        <p:spPr>
          <a:xfrm>
            <a:off x="0" y="59807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0F055B"/>
                </a:solidFill>
                <a:latin typeface="Arial Black" panose="020B0A04020102020204" pitchFamily="34" charset="0"/>
              </a:rPr>
              <a:t>COMO ROMPER  O SILÊNCIO?</a:t>
            </a:r>
            <a:endParaRPr lang="pt-BR" sz="4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EEADABA-9682-4B63-8C14-73BED1BCE71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0929">
            <a:off x="588972" y="783944"/>
            <a:ext cx="3177809" cy="390406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B789DAE-2AAD-49EF-9A44-F2843BD84F80}"/>
              </a:ext>
            </a:extLst>
          </p:cNvPr>
          <p:cNvSpPr txBox="1"/>
          <p:nvPr/>
        </p:nvSpPr>
        <p:spPr>
          <a:xfrm rot="20379081">
            <a:off x="1425315" y="3254262"/>
            <a:ext cx="2394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CONTE SUA HISTÓRIA. </a:t>
            </a:r>
          </a:p>
          <a:p>
            <a:pPr algn="ctr"/>
            <a:r>
              <a:rPr lang="pt-BR" b="1" dirty="0"/>
              <a:t>ENFRENTE ESTE SUJEITO. </a:t>
            </a: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2DD208D-0D77-4A5F-90D4-5D145618AD7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0929">
            <a:off x="4149542" y="2872051"/>
            <a:ext cx="3177809" cy="390406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EE7EDF11-B0AD-4CC4-B0DB-A9E272724B8A}"/>
              </a:ext>
            </a:extLst>
          </p:cNvPr>
          <p:cNvSpPr txBox="1"/>
          <p:nvPr/>
        </p:nvSpPr>
        <p:spPr>
          <a:xfrm rot="20561592">
            <a:off x="4983696" y="5344712"/>
            <a:ext cx="2394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CERTAMENTE VOCÊ NÃO É A ÚNICA E NEM SERÁ A ÚLTIMA.</a:t>
            </a:r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3D5BA6D7-ECCF-4F87-B2DC-AEA4C68057C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2631">
            <a:off x="8237603" y="566669"/>
            <a:ext cx="3177809" cy="3904060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DCDE546B-DE6E-4B6D-A1F5-209F5A659DB1}"/>
              </a:ext>
            </a:extLst>
          </p:cNvPr>
          <p:cNvSpPr/>
          <p:nvPr/>
        </p:nvSpPr>
        <p:spPr>
          <a:xfrm rot="20617314">
            <a:off x="8561420" y="3016971"/>
            <a:ext cx="21658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FALE COM AS PESSOAS QUE VOCÊ CONFIA. BUSQUE APOIO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259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9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1462</Words>
  <Application>Microsoft Office PowerPoint</Application>
  <PresentationFormat>Widescreen</PresentationFormat>
  <Paragraphs>131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(Corpo)</vt:lpstr>
      <vt:lpstr>Calibri Light</vt:lpstr>
      <vt:lpstr>Clarendon Blk BT</vt:lpstr>
      <vt:lpstr>Tema do Office</vt:lpstr>
      <vt:lpstr>NÚCLEO MARIA DA PENHA NUMAPE TOLEDO </vt:lpstr>
      <vt:lpstr>Apresentação do PowerPoint</vt:lpstr>
      <vt:lpstr>Apresentação do PowerPoint</vt:lpstr>
      <vt:lpstr>Apresentação do PowerPoint</vt:lpstr>
      <vt:lpstr>O AMBIENTE UNIVERSITÁRIO E AS RELAÇÕES DE PODER</vt:lpstr>
      <vt:lpstr>COMO O ASSÉDIO SE MANIFESTA NESTE ESPAÇO</vt:lpstr>
      <vt:lpstr>AS MANIFESTAÇÕES DO ASSÉDIO</vt:lpstr>
      <vt:lpstr>QUEM PRATICA E QUEM SOFRE O ASSÉDIO? </vt:lpstr>
      <vt:lpstr>Apresentação do PowerPoint</vt:lpstr>
      <vt:lpstr>Apresentação do PowerPoint</vt:lpstr>
      <vt:lpstr>ASSÉDIO MORAL E SEXUAL  CONSEQUÊNCIAS CIVEIS E CRIMINAIS</vt:lpstr>
      <vt:lpstr>O QUE É O ASSÉDIO MORAL</vt:lpstr>
      <vt:lpstr>EXEMPLOS COMUNS DE ASSÉDIO MORAL</vt:lpstr>
      <vt:lpstr>PERFIL DO ASSEDIADOR </vt:lpstr>
      <vt:lpstr>PERFIL DO ASSEDIADO</vt:lpstr>
      <vt:lpstr>QUAIS SÃO OS DANOS CAUSADOS </vt:lpstr>
      <vt:lpstr>RESPONSABILIZAÇÃO </vt:lpstr>
      <vt:lpstr>ASSÉDIO SEXUAL</vt:lpstr>
      <vt:lpstr>EXEMPLOS DE ASSÉDIO SEXUAL</vt:lpstr>
      <vt:lpstr>QUEM ASSEDIA E QUEM É O ASSEDIADO</vt:lpstr>
      <vt:lpstr>ROMPA O SILÊNCIO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Alves</dc:creator>
  <cp:lastModifiedBy>Camila Alves</cp:lastModifiedBy>
  <cp:revision>64</cp:revision>
  <dcterms:created xsi:type="dcterms:W3CDTF">2018-11-01T15:02:55Z</dcterms:created>
  <dcterms:modified xsi:type="dcterms:W3CDTF">2019-03-27T21:58:08Z</dcterms:modified>
</cp:coreProperties>
</file>